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rawing3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7" r:id="rId4"/>
    <p:sldId id="260" r:id="rId5"/>
    <p:sldId id="261" r:id="rId6"/>
    <p:sldId id="259" r:id="rId7"/>
    <p:sldId id="262" r:id="rId8"/>
    <p:sldId id="263" r:id="rId9"/>
    <p:sldId id="264" r:id="rId10"/>
    <p:sldId id="266" r:id="rId11"/>
    <p:sldId id="258" r:id="rId12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49E"/>
    <a:srgbClr val="FE5A37"/>
    <a:srgbClr val="FF9C3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2" d="100"/>
          <a:sy n="102" d="100"/>
        </p:scale>
        <p:origin x="-642" y="-96"/>
      </p:cViewPr>
      <p:guideLst>
        <p:guide orient="horz" pos="122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0199B3-2809-4EB6-A302-3F8C7093C93E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B79B1198-9D6C-4308-BF59-E3B7D845BC14}">
      <dgm:prSet/>
      <dgm:spPr/>
      <dgm:t>
        <a:bodyPr/>
        <a:lstStyle/>
        <a:p>
          <a:pPr rtl="0"/>
          <a:r>
            <a:rPr lang="zh-CN" dirty="0" smtClean="0"/>
            <a:t>原</a:t>
          </a:r>
          <a:r>
            <a:rPr lang="zh-CN" altLang="en-US" dirty="0" smtClean="0"/>
            <a:t>：</a:t>
          </a:r>
          <a:r>
            <a:rPr lang="en-US" altLang="zh-CN" dirty="0" smtClean="0"/>
            <a:t>2006</a:t>
          </a:r>
          <a:r>
            <a:rPr lang="zh-CN" altLang="en-US" dirty="0" smtClean="0"/>
            <a:t>年</a:t>
          </a:r>
          <a:r>
            <a:rPr lang="zh-CN" dirty="0" smtClean="0"/>
            <a:t>《科技企业孵化器（高新技术创业服务中心）认定和管理办法》（国科发高字〔</a:t>
          </a:r>
          <a:r>
            <a:rPr lang="en-US" dirty="0" smtClean="0"/>
            <a:t>2006</a:t>
          </a:r>
          <a:r>
            <a:rPr lang="zh-CN" dirty="0" smtClean="0"/>
            <a:t>〕</a:t>
          </a:r>
          <a:r>
            <a:rPr lang="en-US" dirty="0" smtClean="0"/>
            <a:t>498</a:t>
          </a:r>
          <a:r>
            <a:rPr lang="zh-CN" dirty="0" smtClean="0"/>
            <a:t>号）。</a:t>
          </a:r>
          <a:endParaRPr lang="zh-CN" dirty="0"/>
        </a:p>
      </dgm:t>
    </dgm:pt>
    <dgm:pt modelId="{00B6512C-4068-43A8-A4DD-8E4E4C9A2D56}" type="parTrans" cxnId="{A002BCCB-3FD5-436C-9A90-C615CC0FD60B}">
      <dgm:prSet/>
      <dgm:spPr/>
      <dgm:t>
        <a:bodyPr/>
        <a:lstStyle/>
        <a:p>
          <a:endParaRPr lang="zh-CN" altLang="en-US"/>
        </a:p>
      </dgm:t>
    </dgm:pt>
    <dgm:pt modelId="{D6056CBB-43F7-4971-9644-5B0DC4C31995}" type="sibTrans" cxnId="{A002BCCB-3FD5-436C-9A90-C615CC0FD60B}">
      <dgm:prSet/>
      <dgm:spPr/>
      <dgm:t>
        <a:bodyPr/>
        <a:lstStyle/>
        <a:p>
          <a:endParaRPr lang="zh-CN" altLang="en-US"/>
        </a:p>
      </dgm:t>
    </dgm:pt>
    <dgm:pt modelId="{61644488-895F-4017-918A-758ED2C09786}">
      <dgm:prSet custT="1"/>
      <dgm:spPr/>
      <dgm:t>
        <a:bodyPr/>
        <a:lstStyle/>
        <a:p>
          <a:pPr algn="just"/>
          <a:r>
            <a:rPr lang="zh-CN" altLang="en-US" sz="1600" b="0" dirty="0" smtClean="0"/>
            <a:t>现：</a:t>
          </a:r>
          <a:r>
            <a:rPr lang="en-US" altLang="zh-CN" sz="1600" b="0" dirty="0" smtClean="0"/>
            <a:t>2010</a:t>
          </a:r>
          <a:r>
            <a:rPr lang="zh-CN" altLang="en-US" sz="1600" b="0" dirty="0" smtClean="0"/>
            <a:t>年</a:t>
          </a:r>
          <a:r>
            <a:rPr lang="en-US" altLang="zh-CN" sz="1600" b="0" dirty="0" smtClean="0"/>
            <a:t>11</a:t>
          </a:r>
          <a:r>
            <a:rPr lang="zh-CN" altLang="en-US" sz="1600" b="0" dirty="0" smtClean="0"/>
            <a:t>月</a:t>
          </a:r>
          <a:r>
            <a:rPr lang="en-US" altLang="zh-CN" sz="1600" b="0" dirty="0" smtClean="0"/>
            <a:t>29</a:t>
          </a:r>
          <a:r>
            <a:rPr lang="zh-CN" altLang="en-US" sz="1600" b="0" dirty="0" smtClean="0"/>
            <a:t>日</a:t>
          </a:r>
          <a:r>
            <a:rPr lang="zh-CN" sz="1600" b="0" dirty="0" smtClean="0"/>
            <a:t>《科技企业孵化器认定和管理办法》国科发高〔</a:t>
          </a:r>
          <a:r>
            <a:rPr lang="en-US" sz="1600" b="0" dirty="0" smtClean="0"/>
            <a:t>2010</a:t>
          </a:r>
          <a:r>
            <a:rPr lang="zh-CN" sz="1600" b="0" dirty="0" smtClean="0"/>
            <a:t>〕</a:t>
          </a:r>
          <a:r>
            <a:rPr lang="en-US" sz="1600" b="0" dirty="0" smtClean="0"/>
            <a:t>680</a:t>
          </a:r>
          <a:r>
            <a:rPr lang="zh-CN" sz="1600" b="0" dirty="0" smtClean="0"/>
            <a:t>号</a:t>
          </a:r>
          <a:r>
            <a:rPr lang="zh-CN" altLang="en-US" sz="1600" b="0" dirty="0" smtClean="0"/>
            <a:t>，原办法</a:t>
          </a:r>
          <a:r>
            <a:rPr lang="zh-CN" sz="1600" b="0" dirty="0" smtClean="0"/>
            <a:t>同时废止。</a:t>
          </a:r>
          <a:endParaRPr lang="zh-CN" altLang="en-US" sz="1600" b="0" dirty="0"/>
        </a:p>
      </dgm:t>
    </dgm:pt>
    <dgm:pt modelId="{679D128B-1EAE-4212-B641-AD8669A09961}" type="parTrans" cxnId="{F51E64EA-3702-441E-BB2F-6212FAEE59F2}">
      <dgm:prSet/>
      <dgm:spPr/>
      <dgm:t>
        <a:bodyPr/>
        <a:lstStyle/>
        <a:p>
          <a:endParaRPr lang="zh-CN" altLang="en-US"/>
        </a:p>
      </dgm:t>
    </dgm:pt>
    <dgm:pt modelId="{203017CF-ED83-441C-BDDF-724A78F6620C}" type="sibTrans" cxnId="{F51E64EA-3702-441E-BB2F-6212FAEE59F2}">
      <dgm:prSet/>
      <dgm:spPr/>
      <dgm:t>
        <a:bodyPr/>
        <a:lstStyle/>
        <a:p>
          <a:endParaRPr lang="zh-CN" altLang="en-US"/>
        </a:p>
      </dgm:t>
    </dgm:pt>
    <dgm:pt modelId="{1285C131-E22F-4669-B006-34EE7622A632}" type="pres">
      <dgm:prSet presAssocID="{ED0199B3-2809-4EB6-A302-3F8C7093C93E}" presName="CompostProcess" presStyleCnt="0">
        <dgm:presLayoutVars>
          <dgm:dir/>
          <dgm:resizeHandles val="exact"/>
        </dgm:presLayoutVars>
      </dgm:prSet>
      <dgm:spPr/>
    </dgm:pt>
    <dgm:pt modelId="{7E58AC31-7554-47A8-B36C-B3B7A8F14C5A}" type="pres">
      <dgm:prSet presAssocID="{ED0199B3-2809-4EB6-A302-3F8C7093C93E}" presName="arrow" presStyleLbl="bgShp" presStyleIdx="0" presStyleCnt="1" custScaleX="117647"/>
      <dgm:spPr/>
    </dgm:pt>
    <dgm:pt modelId="{5AAF341A-2074-482E-8027-958C96A8217D}" type="pres">
      <dgm:prSet presAssocID="{ED0199B3-2809-4EB6-A302-3F8C7093C93E}" presName="linearProcess" presStyleCnt="0"/>
      <dgm:spPr/>
    </dgm:pt>
    <dgm:pt modelId="{94E01F10-2E20-4BB4-9A76-D90DF563FA62}" type="pres">
      <dgm:prSet presAssocID="{B79B1198-9D6C-4308-BF59-E3B7D845BC14}" presName="textNode" presStyleLbl="node1" presStyleIdx="0" presStyleCnt="2" custScaleX="76662" custLinFactX="-36627" custLinFactNeighborX="-100000" custLinFactNeighborY="99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1D0681E-B8B2-4DEF-B8C6-E04406C70EE2}" type="pres">
      <dgm:prSet presAssocID="{D6056CBB-43F7-4971-9644-5B0DC4C31995}" presName="sibTrans" presStyleCnt="0"/>
      <dgm:spPr/>
    </dgm:pt>
    <dgm:pt modelId="{B841A024-A77E-4A9F-BF6D-64EC778B4BA0}" type="pres">
      <dgm:prSet presAssocID="{61644488-895F-4017-918A-758ED2C09786}" presName="textNode" presStyleLbl="node1" presStyleIdx="1" presStyleCnt="2" custScaleX="7507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ECE56409-FC3D-4213-B318-ED953E52CDC3}" type="presOf" srcId="{61644488-895F-4017-918A-758ED2C09786}" destId="{B841A024-A77E-4A9F-BF6D-64EC778B4BA0}" srcOrd="0" destOrd="0" presId="urn:microsoft.com/office/officeart/2005/8/layout/hProcess9"/>
    <dgm:cxn modelId="{F51E64EA-3702-441E-BB2F-6212FAEE59F2}" srcId="{ED0199B3-2809-4EB6-A302-3F8C7093C93E}" destId="{61644488-895F-4017-918A-758ED2C09786}" srcOrd="1" destOrd="0" parTransId="{679D128B-1EAE-4212-B641-AD8669A09961}" sibTransId="{203017CF-ED83-441C-BDDF-724A78F6620C}"/>
    <dgm:cxn modelId="{AD993107-CE43-4328-99A5-AD81DC97EA54}" type="presOf" srcId="{B79B1198-9D6C-4308-BF59-E3B7D845BC14}" destId="{94E01F10-2E20-4BB4-9A76-D90DF563FA62}" srcOrd="0" destOrd="0" presId="urn:microsoft.com/office/officeart/2005/8/layout/hProcess9"/>
    <dgm:cxn modelId="{F9B6C004-09F8-438B-9DD4-E487922E72D0}" type="presOf" srcId="{ED0199B3-2809-4EB6-A302-3F8C7093C93E}" destId="{1285C131-E22F-4669-B006-34EE7622A632}" srcOrd="0" destOrd="0" presId="urn:microsoft.com/office/officeart/2005/8/layout/hProcess9"/>
    <dgm:cxn modelId="{A002BCCB-3FD5-436C-9A90-C615CC0FD60B}" srcId="{ED0199B3-2809-4EB6-A302-3F8C7093C93E}" destId="{B79B1198-9D6C-4308-BF59-E3B7D845BC14}" srcOrd="0" destOrd="0" parTransId="{00B6512C-4068-43A8-A4DD-8E4E4C9A2D56}" sibTransId="{D6056CBB-43F7-4971-9644-5B0DC4C31995}"/>
    <dgm:cxn modelId="{0D0A2D3F-57D8-43B1-81D2-6BBAA8BF54B8}" type="presParOf" srcId="{1285C131-E22F-4669-B006-34EE7622A632}" destId="{7E58AC31-7554-47A8-B36C-B3B7A8F14C5A}" srcOrd="0" destOrd="0" presId="urn:microsoft.com/office/officeart/2005/8/layout/hProcess9"/>
    <dgm:cxn modelId="{AE426201-F454-47CE-B084-7DD3222BB11A}" type="presParOf" srcId="{1285C131-E22F-4669-B006-34EE7622A632}" destId="{5AAF341A-2074-482E-8027-958C96A8217D}" srcOrd="1" destOrd="0" presId="urn:microsoft.com/office/officeart/2005/8/layout/hProcess9"/>
    <dgm:cxn modelId="{5312BF54-6BA1-4C71-A845-D8F26DFE032E}" type="presParOf" srcId="{5AAF341A-2074-482E-8027-958C96A8217D}" destId="{94E01F10-2E20-4BB4-9A76-D90DF563FA62}" srcOrd="0" destOrd="0" presId="urn:microsoft.com/office/officeart/2005/8/layout/hProcess9"/>
    <dgm:cxn modelId="{1A7976EC-F2BD-4219-A33F-E801C3A186A1}" type="presParOf" srcId="{5AAF341A-2074-482E-8027-958C96A8217D}" destId="{E1D0681E-B8B2-4DEF-B8C6-E04406C70EE2}" srcOrd="1" destOrd="0" presId="urn:microsoft.com/office/officeart/2005/8/layout/hProcess9"/>
    <dgm:cxn modelId="{03832806-A20E-4A7F-80AD-85F66516DA3A}" type="presParOf" srcId="{5AAF341A-2074-482E-8027-958C96A8217D}" destId="{B841A024-A77E-4A9F-BF6D-64EC778B4BA0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D0199B3-2809-4EB6-A302-3F8C7093C93E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B79B1198-9D6C-4308-BF59-E3B7D845BC14}">
      <dgm:prSet custT="1"/>
      <dgm:spPr/>
      <dgm:t>
        <a:bodyPr/>
        <a:lstStyle/>
        <a:p>
          <a:pPr rtl="0"/>
          <a:r>
            <a:rPr lang="zh-CN" altLang="en-US" sz="2400" dirty="0" smtClean="0"/>
            <a:t>原名：国家级科技企业孵化器认定</a:t>
          </a:r>
          <a:endParaRPr lang="zh-CN" altLang="en-US" sz="2400" dirty="0"/>
        </a:p>
      </dgm:t>
    </dgm:pt>
    <dgm:pt modelId="{00B6512C-4068-43A8-A4DD-8E4E4C9A2D56}" type="parTrans" cxnId="{A002BCCB-3FD5-436C-9A90-C615CC0FD60B}">
      <dgm:prSet/>
      <dgm:spPr/>
      <dgm:t>
        <a:bodyPr/>
        <a:lstStyle/>
        <a:p>
          <a:endParaRPr lang="zh-CN" altLang="en-US"/>
        </a:p>
      </dgm:t>
    </dgm:pt>
    <dgm:pt modelId="{D6056CBB-43F7-4971-9644-5B0DC4C31995}" type="sibTrans" cxnId="{A002BCCB-3FD5-436C-9A90-C615CC0FD60B}">
      <dgm:prSet/>
      <dgm:spPr/>
      <dgm:t>
        <a:bodyPr/>
        <a:lstStyle/>
        <a:p>
          <a:endParaRPr lang="zh-CN" altLang="en-US"/>
        </a:p>
      </dgm:t>
    </dgm:pt>
    <dgm:pt modelId="{61644488-895F-4017-918A-758ED2C09786}">
      <dgm:prSet custT="1"/>
      <dgm:spPr/>
      <dgm:t>
        <a:bodyPr/>
        <a:lstStyle/>
        <a:p>
          <a:pPr algn="just"/>
          <a:r>
            <a:rPr lang="zh-CN" altLang="en-US" sz="2400" dirty="0" smtClean="0"/>
            <a:t>现名：国家级科技企业孵化器评定</a:t>
          </a:r>
        </a:p>
      </dgm:t>
    </dgm:pt>
    <dgm:pt modelId="{679D128B-1EAE-4212-B641-AD8669A09961}" type="parTrans" cxnId="{F51E64EA-3702-441E-BB2F-6212FAEE59F2}">
      <dgm:prSet/>
      <dgm:spPr/>
      <dgm:t>
        <a:bodyPr/>
        <a:lstStyle/>
        <a:p>
          <a:endParaRPr lang="zh-CN" altLang="en-US"/>
        </a:p>
      </dgm:t>
    </dgm:pt>
    <dgm:pt modelId="{203017CF-ED83-441C-BDDF-724A78F6620C}" type="sibTrans" cxnId="{F51E64EA-3702-441E-BB2F-6212FAEE59F2}">
      <dgm:prSet/>
      <dgm:spPr/>
      <dgm:t>
        <a:bodyPr/>
        <a:lstStyle/>
        <a:p>
          <a:endParaRPr lang="zh-CN" altLang="en-US"/>
        </a:p>
      </dgm:t>
    </dgm:pt>
    <dgm:pt modelId="{1285C131-E22F-4669-B006-34EE7622A632}" type="pres">
      <dgm:prSet presAssocID="{ED0199B3-2809-4EB6-A302-3F8C7093C93E}" presName="CompostProcess" presStyleCnt="0">
        <dgm:presLayoutVars>
          <dgm:dir/>
          <dgm:resizeHandles val="exact"/>
        </dgm:presLayoutVars>
      </dgm:prSet>
      <dgm:spPr/>
    </dgm:pt>
    <dgm:pt modelId="{7E58AC31-7554-47A8-B36C-B3B7A8F14C5A}" type="pres">
      <dgm:prSet presAssocID="{ED0199B3-2809-4EB6-A302-3F8C7093C93E}" presName="arrow" presStyleLbl="bgShp" presStyleIdx="0" presStyleCnt="1" custScaleX="117647"/>
      <dgm:spPr/>
    </dgm:pt>
    <dgm:pt modelId="{5AAF341A-2074-482E-8027-958C96A8217D}" type="pres">
      <dgm:prSet presAssocID="{ED0199B3-2809-4EB6-A302-3F8C7093C93E}" presName="linearProcess" presStyleCnt="0"/>
      <dgm:spPr/>
    </dgm:pt>
    <dgm:pt modelId="{94E01F10-2E20-4BB4-9A76-D90DF563FA62}" type="pres">
      <dgm:prSet presAssocID="{B79B1198-9D6C-4308-BF59-E3B7D845BC14}" presName="textNode" presStyleLbl="node1" presStyleIdx="0" presStyleCnt="2" custScaleX="59773" custScaleY="102656" custLinFactX="-36627" custLinFactNeighborX="-100000" custLinFactNeighborY="99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1D0681E-B8B2-4DEF-B8C6-E04406C70EE2}" type="pres">
      <dgm:prSet presAssocID="{D6056CBB-43F7-4971-9644-5B0DC4C31995}" presName="sibTrans" presStyleCnt="0"/>
      <dgm:spPr/>
    </dgm:pt>
    <dgm:pt modelId="{B841A024-A77E-4A9F-BF6D-64EC778B4BA0}" type="pres">
      <dgm:prSet presAssocID="{61644488-895F-4017-918A-758ED2C09786}" presName="textNode" presStyleLbl="node1" presStyleIdx="1" presStyleCnt="2" custScaleX="58731" custScaleY="94212" custLinFactX="-5706" custLinFactNeighborX="-100000" custLinFactNeighborY="99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998A25C5-43AA-46E4-8411-F45989954044}" type="presOf" srcId="{ED0199B3-2809-4EB6-A302-3F8C7093C93E}" destId="{1285C131-E22F-4669-B006-34EE7622A632}" srcOrd="0" destOrd="0" presId="urn:microsoft.com/office/officeart/2005/8/layout/hProcess9"/>
    <dgm:cxn modelId="{4E9BA805-18D9-4199-9B1A-5B578C878CD9}" type="presOf" srcId="{B79B1198-9D6C-4308-BF59-E3B7D845BC14}" destId="{94E01F10-2E20-4BB4-9A76-D90DF563FA62}" srcOrd="0" destOrd="0" presId="urn:microsoft.com/office/officeart/2005/8/layout/hProcess9"/>
    <dgm:cxn modelId="{F51E64EA-3702-441E-BB2F-6212FAEE59F2}" srcId="{ED0199B3-2809-4EB6-A302-3F8C7093C93E}" destId="{61644488-895F-4017-918A-758ED2C09786}" srcOrd="1" destOrd="0" parTransId="{679D128B-1EAE-4212-B641-AD8669A09961}" sibTransId="{203017CF-ED83-441C-BDDF-724A78F6620C}"/>
    <dgm:cxn modelId="{E5289867-7DAD-4755-8EF5-087806D1B79A}" type="presOf" srcId="{61644488-895F-4017-918A-758ED2C09786}" destId="{B841A024-A77E-4A9F-BF6D-64EC778B4BA0}" srcOrd="0" destOrd="0" presId="urn:microsoft.com/office/officeart/2005/8/layout/hProcess9"/>
    <dgm:cxn modelId="{A002BCCB-3FD5-436C-9A90-C615CC0FD60B}" srcId="{ED0199B3-2809-4EB6-A302-3F8C7093C93E}" destId="{B79B1198-9D6C-4308-BF59-E3B7D845BC14}" srcOrd="0" destOrd="0" parTransId="{00B6512C-4068-43A8-A4DD-8E4E4C9A2D56}" sibTransId="{D6056CBB-43F7-4971-9644-5B0DC4C31995}"/>
    <dgm:cxn modelId="{002392AD-B431-45BB-8351-343651A992E5}" type="presParOf" srcId="{1285C131-E22F-4669-B006-34EE7622A632}" destId="{7E58AC31-7554-47A8-B36C-B3B7A8F14C5A}" srcOrd="0" destOrd="0" presId="urn:microsoft.com/office/officeart/2005/8/layout/hProcess9"/>
    <dgm:cxn modelId="{AE803A7C-B54B-43DB-A3E1-370E1D491F8F}" type="presParOf" srcId="{1285C131-E22F-4669-B006-34EE7622A632}" destId="{5AAF341A-2074-482E-8027-958C96A8217D}" srcOrd="1" destOrd="0" presId="urn:microsoft.com/office/officeart/2005/8/layout/hProcess9"/>
    <dgm:cxn modelId="{050BD4F8-CFA5-4E46-97D0-08590AC102E7}" type="presParOf" srcId="{5AAF341A-2074-482E-8027-958C96A8217D}" destId="{94E01F10-2E20-4BB4-9A76-D90DF563FA62}" srcOrd="0" destOrd="0" presId="urn:microsoft.com/office/officeart/2005/8/layout/hProcess9"/>
    <dgm:cxn modelId="{C9C29154-1B8C-4C13-82F2-D3F5374D71C3}" type="presParOf" srcId="{5AAF341A-2074-482E-8027-958C96A8217D}" destId="{E1D0681E-B8B2-4DEF-B8C6-E04406C70EE2}" srcOrd="1" destOrd="0" presId="urn:microsoft.com/office/officeart/2005/8/layout/hProcess9"/>
    <dgm:cxn modelId="{C07073E0-1D9D-499C-AE26-25CC7BABDA01}" type="presParOf" srcId="{5AAF341A-2074-482E-8027-958C96A8217D}" destId="{B841A024-A77E-4A9F-BF6D-64EC778B4BA0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D0199B3-2809-4EB6-A302-3F8C7093C93E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B79B1198-9D6C-4308-BF59-E3B7D845BC14}">
      <dgm:prSet custT="1"/>
      <dgm:spPr/>
      <dgm:t>
        <a:bodyPr/>
        <a:lstStyle/>
        <a:p>
          <a:pPr rtl="0"/>
          <a:r>
            <a:rPr lang="zh-CN" altLang="en-US" sz="2400" dirty="0" smtClean="0"/>
            <a:t>认定：由地方科技主管部门推荐，科技部评审</a:t>
          </a:r>
          <a:endParaRPr lang="zh-CN" altLang="en-US" sz="2400" dirty="0"/>
        </a:p>
      </dgm:t>
    </dgm:pt>
    <dgm:pt modelId="{00B6512C-4068-43A8-A4DD-8E4E4C9A2D56}" type="parTrans" cxnId="{A002BCCB-3FD5-436C-9A90-C615CC0FD60B}">
      <dgm:prSet/>
      <dgm:spPr/>
      <dgm:t>
        <a:bodyPr/>
        <a:lstStyle/>
        <a:p>
          <a:endParaRPr lang="zh-CN" altLang="en-US"/>
        </a:p>
      </dgm:t>
    </dgm:pt>
    <dgm:pt modelId="{D6056CBB-43F7-4971-9644-5B0DC4C31995}" type="sibTrans" cxnId="{A002BCCB-3FD5-436C-9A90-C615CC0FD60B}">
      <dgm:prSet/>
      <dgm:spPr/>
      <dgm:t>
        <a:bodyPr/>
        <a:lstStyle/>
        <a:p>
          <a:endParaRPr lang="zh-CN" altLang="en-US"/>
        </a:p>
      </dgm:t>
    </dgm:pt>
    <dgm:pt modelId="{61644488-895F-4017-918A-758ED2C09786}">
      <dgm:prSet custT="1"/>
      <dgm:spPr/>
      <dgm:t>
        <a:bodyPr/>
        <a:lstStyle/>
        <a:p>
          <a:pPr algn="just"/>
          <a:r>
            <a:rPr lang="zh-CN" altLang="en-US" sz="2400" dirty="0" smtClean="0"/>
            <a:t>评定：由地方科技主管部门评审公示，推荐科技部审核。</a:t>
          </a:r>
        </a:p>
      </dgm:t>
    </dgm:pt>
    <dgm:pt modelId="{679D128B-1EAE-4212-B641-AD8669A09961}" type="parTrans" cxnId="{F51E64EA-3702-441E-BB2F-6212FAEE59F2}">
      <dgm:prSet/>
      <dgm:spPr/>
      <dgm:t>
        <a:bodyPr/>
        <a:lstStyle/>
        <a:p>
          <a:endParaRPr lang="zh-CN" altLang="en-US"/>
        </a:p>
      </dgm:t>
    </dgm:pt>
    <dgm:pt modelId="{203017CF-ED83-441C-BDDF-724A78F6620C}" type="sibTrans" cxnId="{F51E64EA-3702-441E-BB2F-6212FAEE59F2}">
      <dgm:prSet/>
      <dgm:spPr/>
      <dgm:t>
        <a:bodyPr/>
        <a:lstStyle/>
        <a:p>
          <a:endParaRPr lang="zh-CN" altLang="en-US"/>
        </a:p>
      </dgm:t>
    </dgm:pt>
    <dgm:pt modelId="{1285C131-E22F-4669-B006-34EE7622A632}" type="pres">
      <dgm:prSet presAssocID="{ED0199B3-2809-4EB6-A302-3F8C7093C93E}" presName="CompostProcess" presStyleCnt="0">
        <dgm:presLayoutVars>
          <dgm:dir/>
          <dgm:resizeHandles val="exact"/>
        </dgm:presLayoutVars>
      </dgm:prSet>
      <dgm:spPr/>
    </dgm:pt>
    <dgm:pt modelId="{7E58AC31-7554-47A8-B36C-B3B7A8F14C5A}" type="pres">
      <dgm:prSet presAssocID="{ED0199B3-2809-4EB6-A302-3F8C7093C93E}" presName="arrow" presStyleLbl="bgShp" presStyleIdx="0" presStyleCnt="1" custScaleX="117647"/>
      <dgm:spPr/>
    </dgm:pt>
    <dgm:pt modelId="{5AAF341A-2074-482E-8027-958C96A8217D}" type="pres">
      <dgm:prSet presAssocID="{ED0199B3-2809-4EB6-A302-3F8C7093C93E}" presName="linearProcess" presStyleCnt="0"/>
      <dgm:spPr/>
    </dgm:pt>
    <dgm:pt modelId="{94E01F10-2E20-4BB4-9A76-D90DF563FA62}" type="pres">
      <dgm:prSet presAssocID="{B79B1198-9D6C-4308-BF59-E3B7D845BC14}" presName="textNode" presStyleLbl="node1" presStyleIdx="0" presStyleCnt="2" custScaleX="59773" custScaleY="102656" custLinFactX="-36627" custLinFactNeighborX="-100000" custLinFactNeighborY="99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1D0681E-B8B2-4DEF-B8C6-E04406C70EE2}" type="pres">
      <dgm:prSet presAssocID="{D6056CBB-43F7-4971-9644-5B0DC4C31995}" presName="sibTrans" presStyleCnt="0"/>
      <dgm:spPr/>
    </dgm:pt>
    <dgm:pt modelId="{B841A024-A77E-4A9F-BF6D-64EC778B4BA0}" type="pres">
      <dgm:prSet presAssocID="{61644488-895F-4017-918A-758ED2C09786}" presName="textNode" presStyleLbl="node1" presStyleIdx="1" presStyleCnt="2" custScaleX="58731" custScaleY="94212" custLinFactX="-5706" custLinFactNeighborX="-100000" custLinFactNeighborY="99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E9234758-6A1E-4AAB-8943-F1067D53594D}" type="presOf" srcId="{B79B1198-9D6C-4308-BF59-E3B7D845BC14}" destId="{94E01F10-2E20-4BB4-9A76-D90DF563FA62}" srcOrd="0" destOrd="0" presId="urn:microsoft.com/office/officeart/2005/8/layout/hProcess9"/>
    <dgm:cxn modelId="{561F68C8-3B7F-4925-A1A2-A5E751951036}" type="presOf" srcId="{ED0199B3-2809-4EB6-A302-3F8C7093C93E}" destId="{1285C131-E22F-4669-B006-34EE7622A632}" srcOrd="0" destOrd="0" presId="urn:microsoft.com/office/officeart/2005/8/layout/hProcess9"/>
    <dgm:cxn modelId="{EAF88C7C-1513-4FD0-9310-74A350D42889}" type="presOf" srcId="{61644488-895F-4017-918A-758ED2C09786}" destId="{B841A024-A77E-4A9F-BF6D-64EC778B4BA0}" srcOrd="0" destOrd="0" presId="urn:microsoft.com/office/officeart/2005/8/layout/hProcess9"/>
    <dgm:cxn modelId="{F51E64EA-3702-441E-BB2F-6212FAEE59F2}" srcId="{ED0199B3-2809-4EB6-A302-3F8C7093C93E}" destId="{61644488-895F-4017-918A-758ED2C09786}" srcOrd="1" destOrd="0" parTransId="{679D128B-1EAE-4212-B641-AD8669A09961}" sibTransId="{203017CF-ED83-441C-BDDF-724A78F6620C}"/>
    <dgm:cxn modelId="{A002BCCB-3FD5-436C-9A90-C615CC0FD60B}" srcId="{ED0199B3-2809-4EB6-A302-3F8C7093C93E}" destId="{B79B1198-9D6C-4308-BF59-E3B7D845BC14}" srcOrd="0" destOrd="0" parTransId="{00B6512C-4068-43A8-A4DD-8E4E4C9A2D56}" sibTransId="{D6056CBB-43F7-4971-9644-5B0DC4C31995}"/>
    <dgm:cxn modelId="{CEEEE2A3-ACF3-4455-B092-E4EB7FE3F14C}" type="presParOf" srcId="{1285C131-E22F-4669-B006-34EE7622A632}" destId="{7E58AC31-7554-47A8-B36C-B3B7A8F14C5A}" srcOrd="0" destOrd="0" presId="urn:microsoft.com/office/officeart/2005/8/layout/hProcess9"/>
    <dgm:cxn modelId="{C5025368-C083-40D7-ADE3-6F7B7E5EEC57}" type="presParOf" srcId="{1285C131-E22F-4669-B006-34EE7622A632}" destId="{5AAF341A-2074-482E-8027-958C96A8217D}" srcOrd="1" destOrd="0" presId="urn:microsoft.com/office/officeart/2005/8/layout/hProcess9"/>
    <dgm:cxn modelId="{C3771816-30CF-4E03-9BFF-66ABF9DD6364}" type="presParOf" srcId="{5AAF341A-2074-482E-8027-958C96A8217D}" destId="{94E01F10-2E20-4BB4-9A76-D90DF563FA62}" srcOrd="0" destOrd="0" presId="urn:microsoft.com/office/officeart/2005/8/layout/hProcess9"/>
    <dgm:cxn modelId="{FB2D183E-FE7A-47BC-9629-C4A955825EFE}" type="presParOf" srcId="{5AAF341A-2074-482E-8027-958C96A8217D}" destId="{E1D0681E-B8B2-4DEF-B8C6-E04406C70EE2}" srcOrd="1" destOrd="0" presId="urn:microsoft.com/office/officeart/2005/8/layout/hProcess9"/>
    <dgm:cxn modelId="{30B6C9B6-1D44-4186-A171-5736C60E5099}" type="presParOf" srcId="{5AAF341A-2074-482E-8027-958C96A8217D}" destId="{B841A024-A77E-4A9F-BF6D-64EC778B4BA0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E58AC31-7554-47A8-B36C-B3B7A8F14C5A}">
      <dsp:nvSpPr>
        <dsp:cNvPr id="0" name=""/>
        <dsp:cNvSpPr/>
      </dsp:nvSpPr>
      <dsp:spPr>
        <a:xfrm>
          <a:off x="2" y="0"/>
          <a:ext cx="8229595" cy="426386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E01F10-2E20-4BB4-9A76-D90DF563FA62}">
      <dsp:nvSpPr>
        <dsp:cNvPr id="0" name=""/>
        <dsp:cNvSpPr/>
      </dsp:nvSpPr>
      <dsp:spPr>
        <a:xfrm>
          <a:off x="0" y="1296145"/>
          <a:ext cx="3134772" cy="170554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sz="1700" kern="1200" dirty="0" smtClean="0"/>
            <a:t>原</a:t>
          </a:r>
          <a:r>
            <a:rPr lang="zh-CN" altLang="en-US" sz="1700" kern="1200" dirty="0" smtClean="0"/>
            <a:t>：</a:t>
          </a:r>
          <a:r>
            <a:rPr lang="en-US" altLang="zh-CN" sz="1700" kern="1200" dirty="0" smtClean="0"/>
            <a:t>2006</a:t>
          </a:r>
          <a:r>
            <a:rPr lang="zh-CN" altLang="en-US" sz="1700" kern="1200" dirty="0" smtClean="0"/>
            <a:t>年</a:t>
          </a:r>
          <a:r>
            <a:rPr lang="zh-CN" sz="1700" kern="1200" dirty="0" smtClean="0"/>
            <a:t>《科技企业孵化器（高新技术创业服务中心）认定和管理办法》（国科发高字〔</a:t>
          </a:r>
          <a:r>
            <a:rPr lang="en-US" sz="1700" kern="1200" dirty="0" smtClean="0"/>
            <a:t>2006</a:t>
          </a:r>
          <a:r>
            <a:rPr lang="zh-CN" sz="1700" kern="1200" dirty="0" smtClean="0"/>
            <a:t>〕</a:t>
          </a:r>
          <a:r>
            <a:rPr lang="en-US" sz="1700" kern="1200" dirty="0" smtClean="0"/>
            <a:t>498</a:t>
          </a:r>
          <a:r>
            <a:rPr lang="zh-CN" sz="1700" kern="1200" dirty="0" smtClean="0"/>
            <a:t>号）。</a:t>
          </a:r>
          <a:endParaRPr lang="zh-CN" sz="1700" kern="1200" dirty="0"/>
        </a:p>
      </dsp:txBody>
      <dsp:txXfrm>
        <a:off x="0" y="1296145"/>
        <a:ext cx="3134772" cy="1705544"/>
      </dsp:txXfrm>
    </dsp:sp>
    <dsp:sp modelId="{B841A024-A77E-4A9F-BF6D-64EC778B4BA0}">
      <dsp:nvSpPr>
        <dsp:cNvPr id="0" name=""/>
        <dsp:cNvSpPr/>
      </dsp:nvSpPr>
      <dsp:spPr>
        <a:xfrm>
          <a:off x="4278487" y="1279158"/>
          <a:ext cx="3069796" cy="170554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0" kern="1200" dirty="0" smtClean="0"/>
            <a:t>现：</a:t>
          </a:r>
          <a:r>
            <a:rPr lang="en-US" altLang="zh-CN" sz="1600" b="0" kern="1200" dirty="0" smtClean="0"/>
            <a:t>2010</a:t>
          </a:r>
          <a:r>
            <a:rPr lang="zh-CN" altLang="en-US" sz="1600" b="0" kern="1200" dirty="0" smtClean="0"/>
            <a:t>年</a:t>
          </a:r>
          <a:r>
            <a:rPr lang="en-US" altLang="zh-CN" sz="1600" b="0" kern="1200" dirty="0" smtClean="0"/>
            <a:t>11</a:t>
          </a:r>
          <a:r>
            <a:rPr lang="zh-CN" altLang="en-US" sz="1600" b="0" kern="1200" dirty="0" smtClean="0"/>
            <a:t>月</a:t>
          </a:r>
          <a:r>
            <a:rPr lang="en-US" altLang="zh-CN" sz="1600" b="0" kern="1200" dirty="0" smtClean="0"/>
            <a:t>29</a:t>
          </a:r>
          <a:r>
            <a:rPr lang="zh-CN" altLang="en-US" sz="1600" b="0" kern="1200" dirty="0" smtClean="0"/>
            <a:t>日</a:t>
          </a:r>
          <a:r>
            <a:rPr lang="zh-CN" sz="1600" b="0" kern="1200" dirty="0" smtClean="0"/>
            <a:t>《科技企业孵化器认定和管理办法》国科发高〔</a:t>
          </a:r>
          <a:r>
            <a:rPr lang="en-US" sz="1600" b="0" kern="1200" dirty="0" smtClean="0"/>
            <a:t>2010</a:t>
          </a:r>
          <a:r>
            <a:rPr lang="zh-CN" sz="1600" b="0" kern="1200" dirty="0" smtClean="0"/>
            <a:t>〕</a:t>
          </a:r>
          <a:r>
            <a:rPr lang="en-US" sz="1600" b="0" kern="1200" dirty="0" smtClean="0"/>
            <a:t>680</a:t>
          </a:r>
          <a:r>
            <a:rPr lang="zh-CN" sz="1600" b="0" kern="1200" dirty="0" smtClean="0"/>
            <a:t>号</a:t>
          </a:r>
          <a:r>
            <a:rPr lang="zh-CN" altLang="en-US" sz="1600" b="0" kern="1200" dirty="0" smtClean="0"/>
            <a:t>，原办法</a:t>
          </a:r>
          <a:r>
            <a:rPr lang="zh-CN" sz="1600" b="0" kern="1200" dirty="0" smtClean="0"/>
            <a:t>同时废止。</a:t>
          </a:r>
          <a:endParaRPr lang="zh-CN" altLang="en-US" sz="1600" b="0" kern="1200" dirty="0"/>
        </a:p>
      </dsp:txBody>
      <dsp:txXfrm>
        <a:off x="4278487" y="1279158"/>
        <a:ext cx="3069796" cy="1705544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E58AC31-7554-47A8-B36C-B3B7A8F14C5A}">
      <dsp:nvSpPr>
        <dsp:cNvPr id="0" name=""/>
        <dsp:cNvSpPr/>
      </dsp:nvSpPr>
      <dsp:spPr>
        <a:xfrm>
          <a:off x="2" y="0"/>
          <a:ext cx="8496939" cy="426386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E01F10-2E20-4BB4-9A76-D90DF563FA62}">
      <dsp:nvSpPr>
        <dsp:cNvPr id="0" name=""/>
        <dsp:cNvSpPr/>
      </dsp:nvSpPr>
      <dsp:spPr>
        <a:xfrm>
          <a:off x="0" y="1273495"/>
          <a:ext cx="2323968" cy="17508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kern="1200" dirty="0" smtClean="0"/>
            <a:t>原名：国家级科技企业孵化器认定</a:t>
          </a:r>
          <a:endParaRPr lang="zh-CN" altLang="en-US" sz="2400" kern="1200" dirty="0"/>
        </a:p>
      </dsp:txBody>
      <dsp:txXfrm>
        <a:off x="0" y="1273495"/>
        <a:ext cx="2323968" cy="1750843"/>
      </dsp:txXfrm>
    </dsp:sp>
    <dsp:sp modelId="{B841A024-A77E-4A9F-BF6D-64EC778B4BA0}">
      <dsp:nvSpPr>
        <dsp:cNvPr id="0" name=""/>
        <dsp:cNvSpPr/>
      </dsp:nvSpPr>
      <dsp:spPr>
        <a:xfrm>
          <a:off x="3783942" y="1345503"/>
          <a:ext cx="2368045" cy="16068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kern="1200" dirty="0" smtClean="0"/>
            <a:t>现名：国家级科技企业孵化器评定</a:t>
          </a:r>
        </a:p>
      </dsp:txBody>
      <dsp:txXfrm>
        <a:off x="3783942" y="1345503"/>
        <a:ext cx="2368045" cy="1606827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E58AC31-7554-47A8-B36C-B3B7A8F14C5A}">
      <dsp:nvSpPr>
        <dsp:cNvPr id="0" name=""/>
        <dsp:cNvSpPr/>
      </dsp:nvSpPr>
      <dsp:spPr>
        <a:xfrm>
          <a:off x="2" y="0"/>
          <a:ext cx="8496939" cy="426386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E01F10-2E20-4BB4-9A76-D90DF563FA62}">
      <dsp:nvSpPr>
        <dsp:cNvPr id="0" name=""/>
        <dsp:cNvSpPr/>
      </dsp:nvSpPr>
      <dsp:spPr>
        <a:xfrm>
          <a:off x="0" y="1273495"/>
          <a:ext cx="2839403" cy="17508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kern="1200" dirty="0" smtClean="0"/>
            <a:t>认定：由地方科技主管部门推荐，科技部评审</a:t>
          </a:r>
          <a:endParaRPr lang="zh-CN" altLang="en-US" sz="2400" kern="1200" dirty="0"/>
        </a:p>
      </dsp:txBody>
      <dsp:txXfrm>
        <a:off x="0" y="1273495"/>
        <a:ext cx="2839403" cy="1750843"/>
      </dsp:txXfrm>
    </dsp:sp>
    <dsp:sp modelId="{B841A024-A77E-4A9F-BF6D-64EC778B4BA0}">
      <dsp:nvSpPr>
        <dsp:cNvPr id="0" name=""/>
        <dsp:cNvSpPr/>
      </dsp:nvSpPr>
      <dsp:spPr>
        <a:xfrm>
          <a:off x="3748682" y="1345503"/>
          <a:ext cx="2858668" cy="16068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kern="1200" dirty="0" smtClean="0"/>
            <a:t>评定：由地方科技主管部门评审公示，推荐科技部审核。</a:t>
          </a:r>
        </a:p>
      </dsp:txBody>
      <dsp:txXfrm>
        <a:off x="3748682" y="1345503"/>
        <a:ext cx="2858668" cy="16068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01" y="0"/>
            <a:ext cx="9143798" cy="5711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685800" y="1201316"/>
            <a:ext cx="7772400" cy="720080"/>
          </a:xfrm>
        </p:spPr>
        <p:txBody>
          <a:bodyPr>
            <a:normAutofit/>
          </a:bodyPr>
          <a:lstStyle>
            <a:lvl1pPr algn="ctr">
              <a:defRPr sz="4400" b="1">
                <a:solidFill>
                  <a:srgbClr val="00549E"/>
                </a:solidFill>
              </a:defRPr>
            </a:lvl1pPr>
          </a:lstStyle>
          <a:p>
            <a:r>
              <a:rPr lang="zh-CN" altLang="en-US" dirty="0" smtClean="0"/>
              <a:t>点击此处修改标题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371600" y="1921396"/>
            <a:ext cx="6400800" cy="432048"/>
          </a:xfrm>
        </p:spPr>
        <p:txBody>
          <a:bodyPr>
            <a:noAutofit/>
          </a:bodyPr>
          <a:lstStyle>
            <a:lvl1pPr marL="0" indent="0" algn="ctr">
              <a:buNone/>
              <a:defRPr sz="2600">
                <a:solidFill>
                  <a:srgbClr val="00549E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 smtClean="0"/>
              <a:t>点击此处修改副标题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BF5D0-786D-43FE-BC5A-3308F95A95B5}" type="datetimeFigureOut">
              <a:rPr lang="zh-CN" altLang="en-US" smtClean="0"/>
              <a:pPr/>
              <a:t>2016/10/25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9A314-D731-4B68-99AD-5625936664D8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9" name="Picture 3" descr="D:\ihc\首都科技孵化器\LOGO无底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7220"/>
            <a:ext cx="1186617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588370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lang="zh-CN" altLang="en-US" sz="1800" dirty="0" smtClean="0"/>
            </a:lvl1pPr>
            <a:lvl2pPr>
              <a:defRPr lang="zh-CN" altLang="en-US" sz="1600" dirty="0" smtClean="0"/>
            </a:lvl2pPr>
            <a:lvl3pPr>
              <a:defRPr lang="zh-CN" altLang="en-US" sz="1400" dirty="0" smtClean="0"/>
            </a:lvl3pPr>
            <a:lvl4pPr>
              <a:defRPr lang="zh-CN" altLang="en-US" sz="1200" dirty="0" smtClean="0"/>
            </a:lvl4pPr>
            <a:lvl5pPr>
              <a:defRPr lang="zh-CN" altLang="en-US" sz="1200" dirty="0"/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BF5D0-786D-43FE-BC5A-3308F95A95B5}" type="datetimeFigureOut">
              <a:rPr lang="zh-CN" altLang="en-US" smtClean="0"/>
              <a:pPr/>
              <a:t>2016/10/25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9A314-D731-4B68-99AD-5625936664D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430693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D:\ihc\首都科技孵化器\PPT-2-内页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5711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矩形 10"/>
          <p:cNvSpPr/>
          <p:nvPr userDrawn="1"/>
        </p:nvSpPr>
        <p:spPr>
          <a:xfrm>
            <a:off x="0" y="5335791"/>
            <a:ext cx="9144000" cy="377280"/>
          </a:xfrm>
          <a:prstGeom prst="rect">
            <a:avLst/>
          </a:prstGeom>
          <a:solidFill>
            <a:srgbClr val="0054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BF5D0-786D-43FE-BC5A-3308F95A95B5}" type="datetimeFigureOut">
              <a:rPr lang="zh-CN" altLang="en-US" smtClean="0"/>
              <a:pPr/>
              <a:t>2016/10/25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9A314-D731-4B68-99AD-5625936664D8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6" name="标题占位符 1"/>
          <p:cNvSpPr txBox="1">
            <a:spLocks/>
          </p:cNvSpPr>
          <p:nvPr userDrawn="1"/>
        </p:nvSpPr>
        <p:spPr>
          <a:xfrm>
            <a:off x="416694" y="252721"/>
            <a:ext cx="3466728" cy="3963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00549E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17" name="矩形 16"/>
          <p:cNvSpPr/>
          <p:nvPr userDrawn="1"/>
        </p:nvSpPr>
        <p:spPr>
          <a:xfrm>
            <a:off x="0" y="252721"/>
            <a:ext cx="323528" cy="432048"/>
          </a:xfrm>
          <a:prstGeom prst="rect">
            <a:avLst/>
          </a:prstGeom>
          <a:solidFill>
            <a:srgbClr val="0054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8" name="直接连接符 17"/>
          <p:cNvCxnSpPr/>
          <p:nvPr userDrawn="1"/>
        </p:nvCxnSpPr>
        <p:spPr>
          <a:xfrm>
            <a:off x="323528" y="679907"/>
            <a:ext cx="7776864" cy="0"/>
          </a:xfrm>
          <a:prstGeom prst="line">
            <a:avLst/>
          </a:prstGeom>
          <a:ln>
            <a:solidFill>
              <a:srgbClr val="00549E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3" descr="D:\ihc\首都科技孵化器\LOGO无底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65310" y="122882"/>
            <a:ext cx="788763" cy="574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79691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BF5D0-786D-43FE-BC5A-3308F95A95B5}" type="datetimeFigureOut">
              <a:rPr lang="zh-CN" altLang="en-US" smtClean="0"/>
              <a:pPr/>
              <a:t>2016/10/25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9A314-D731-4B68-99AD-5625936664D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270595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-1811" y="0"/>
            <a:ext cx="9143798" cy="5711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BF5D0-786D-43FE-BC5A-3308F95A95B5}" type="datetimeFigureOut">
              <a:rPr lang="zh-CN" altLang="en-US" smtClean="0"/>
              <a:pPr/>
              <a:t>2016/10/25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9A314-D731-4B68-99AD-5625936664D8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2378730" y="1921396"/>
            <a:ext cx="432239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000"/>
              </a:lnSpc>
            </a:pPr>
            <a:r>
              <a:rPr lang="en-US" altLang="zh-CN" sz="6300" b="1" dirty="0" smtClean="0">
                <a:solidFill>
                  <a:srgbClr val="00549E"/>
                </a:solidFill>
                <a:latin typeface="Arial" pitchFamily="34" charset="0"/>
                <a:cs typeface="Arial" pitchFamily="34" charset="0"/>
              </a:rPr>
              <a:t>Thank You</a:t>
            </a:r>
            <a:r>
              <a:rPr lang="en-US" altLang="zh-CN" sz="6300" b="1" dirty="0">
                <a:solidFill>
                  <a:srgbClr val="00549E"/>
                </a:solidFill>
                <a:latin typeface="Arial" pitchFamily="34" charset="0"/>
                <a:cs typeface="Arial" pitchFamily="34" charset="0"/>
              </a:rPr>
              <a:t>!</a:t>
            </a:r>
            <a:endParaRPr lang="zh-CN" altLang="en-US" sz="6300" b="1" dirty="0">
              <a:solidFill>
                <a:srgbClr val="00549E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3" descr="D:\ihc\首都科技孵化器\LOGO无底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76781" y="697260"/>
            <a:ext cx="1186617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171208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01" y="0"/>
            <a:ext cx="9143796" cy="5711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179512" y="211034"/>
            <a:ext cx="3466728" cy="3963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7BF5D0-786D-43FE-BC5A-3308F95A95B5}" type="datetimeFigureOut">
              <a:rPr lang="zh-CN" altLang="en-US" smtClean="0"/>
              <a:pPr/>
              <a:t>2016/10/25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19A314-D731-4B68-99AD-5625936664D8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193204"/>
            <a:ext cx="107504" cy="432048"/>
          </a:xfrm>
          <a:prstGeom prst="rect">
            <a:avLst/>
          </a:prstGeom>
          <a:solidFill>
            <a:srgbClr val="0054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Picture 3" descr="D:\ihc\首都科技孵化器\LOGO无底.png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4610" y="194890"/>
            <a:ext cx="689878" cy="502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4597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2000" kern="1200">
          <a:solidFill>
            <a:srgbClr val="00549E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685800" y="1201316"/>
            <a:ext cx="7774632" cy="1728192"/>
          </a:xfrm>
        </p:spPr>
        <p:txBody>
          <a:bodyPr>
            <a:normAutofit/>
          </a:bodyPr>
          <a:lstStyle/>
          <a:p>
            <a:r>
              <a:rPr lang="zh-CN" altLang="en-US" dirty="0" smtClean="0"/>
              <a:t>科技企业孵化器认定管理办法解读</a:t>
            </a:r>
            <a:endParaRPr lang="zh-CN" altLang="en-US" dirty="0"/>
          </a:p>
        </p:txBody>
      </p:sp>
      <p:sp>
        <p:nvSpPr>
          <p:cNvPr id="9" name="副标题 8"/>
          <p:cNvSpPr>
            <a:spLocks noGrp="1"/>
          </p:cNvSpPr>
          <p:nvPr>
            <p:ph type="subTitle" idx="1"/>
          </p:nvPr>
        </p:nvSpPr>
        <p:spPr>
          <a:xfrm>
            <a:off x="1043608" y="4225652"/>
            <a:ext cx="6400800" cy="432048"/>
          </a:xfrm>
        </p:spPr>
        <p:txBody>
          <a:bodyPr/>
          <a:lstStyle/>
          <a:p>
            <a:r>
              <a:rPr lang="zh-CN" altLang="en-US" dirty="0" smtClean="0"/>
              <a:t>北京创业孵育协会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3276469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认定和管理办法解读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altLang="zh-CN" dirty="0" smtClean="0"/>
              <a:t>《</a:t>
            </a:r>
            <a:r>
              <a:rPr lang="zh-CN" altLang="en-US" dirty="0" smtClean="0"/>
              <a:t>科技企业孵化器认定和管理办法</a:t>
            </a:r>
            <a:r>
              <a:rPr lang="en-US" altLang="zh-CN" dirty="0" smtClean="0"/>
              <a:t>》</a:t>
            </a:r>
            <a:r>
              <a:rPr lang="zh-CN" altLang="en-US" dirty="0" smtClean="0"/>
              <a:t>政策调整</a:t>
            </a:r>
            <a:endParaRPr lang="en-US" altLang="zh-CN" dirty="0" smtClean="0"/>
          </a:p>
          <a:p>
            <a:pPr algn="just"/>
            <a:endParaRPr lang="en-US" altLang="zh-CN" dirty="0"/>
          </a:p>
          <a:p>
            <a:pPr algn="just">
              <a:buNone/>
            </a:pPr>
            <a:endParaRPr lang="en-US" altLang="zh-CN" dirty="0" smtClean="0"/>
          </a:p>
          <a:p>
            <a:pPr algn="just"/>
            <a:r>
              <a:rPr lang="zh-CN" altLang="en-US" dirty="0" smtClean="0"/>
              <a:t>国家级科技企业孵化器认定条件</a:t>
            </a:r>
            <a:endParaRPr lang="en-US" altLang="zh-CN" dirty="0" smtClean="0"/>
          </a:p>
          <a:p>
            <a:pPr algn="just">
              <a:buNone/>
            </a:pPr>
            <a:endParaRPr lang="en-US" altLang="zh-CN" dirty="0"/>
          </a:p>
          <a:p>
            <a:pPr algn="just">
              <a:buNone/>
            </a:pPr>
            <a:endParaRPr lang="en-US" altLang="zh-CN" dirty="0" smtClean="0"/>
          </a:p>
          <a:p>
            <a:pPr algn="just"/>
            <a:r>
              <a:rPr lang="zh-CN" altLang="en-US" dirty="0"/>
              <a:t>国家级科技企业</a:t>
            </a:r>
            <a:r>
              <a:rPr lang="zh-CN" altLang="en-US" dirty="0" smtClean="0"/>
              <a:t>孵化器后续管理</a:t>
            </a:r>
            <a:endParaRPr lang="en-US" altLang="zh-CN" dirty="0"/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179512" y="211034"/>
            <a:ext cx="4104456" cy="396387"/>
          </a:xfrm>
        </p:spPr>
        <p:txBody>
          <a:bodyPr>
            <a:normAutofit/>
          </a:bodyPr>
          <a:lstStyle/>
          <a:p>
            <a:r>
              <a:rPr lang="zh-CN" altLang="en-US" dirty="0" smtClean="0"/>
              <a:t>科技企业孵化器认定管理</a:t>
            </a:r>
            <a:r>
              <a:rPr lang="zh-CN" altLang="en-US" dirty="0" smtClean="0"/>
              <a:t>办法</a:t>
            </a:r>
            <a:endParaRPr lang="zh-CN" altLang="en-US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457200" y="841276"/>
          <a:ext cx="8229600" cy="42638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936994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179512" y="211034"/>
            <a:ext cx="4104456" cy="396387"/>
          </a:xfrm>
        </p:spPr>
        <p:txBody>
          <a:bodyPr>
            <a:normAutofit/>
          </a:bodyPr>
          <a:lstStyle/>
          <a:p>
            <a:r>
              <a:rPr lang="zh-CN" altLang="en-US" dirty="0" smtClean="0"/>
              <a:t>科技企业孵化器认定管理</a:t>
            </a:r>
            <a:r>
              <a:rPr lang="zh-CN" altLang="en-US" dirty="0" smtClean="0"/>
              <a:t>办法</a:t>
            </a:r>
            <a:endParaRPr lang="zh-CN" altLang="en-US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251520" y="913284"/>
          <a:ext cx="8496944" cy="42638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936994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179512" y="211034"/>
            <a:ext cx="4104456" cy="396387"/>
          </a:xfrm>
        </p:spPr>
        <p:txBody>
          <a:bodyPr>
            <a:normAutofit/>
          </a:bodyPr>
          <a:lstStyle/>
          <a:p>
            <a:r>
              <a:rPr lang="zh-CN" altLang="en-US" dirty="0" smtClean="0"/>
              <a:t>科技企业孵化器认定管理</a:t>
            </a:r>
            <a:r>
              <a:rPr lang="zh-CN" altLang="en-US" dirty="0" smtClean="0"/>
              <a:t>办法</a:t>
            </a:r>
            <a:endParaRPr lang="zh-CN" altLang="en-US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251520" y="913284"/>
          <a:ext cx="8496944" cy="42638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936994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 smtClean="0"/>
              <a:t>国家级孵化器</a:t>
            </a:r>
            <a:r>
              <a:rPr lang="zh-CN" altLang="zh-CN" dirty="0" smtClean="0"/>
              <a:t>认定</a:t>
            </a:r>
            <a:r>
              <a:rPr lang="zh-CN" altLang="zh-CN" dirty="0" smtClean="0"/>
              <a:t>条件</a:t>
            </a:r>
            <a:endParaRPr lang="zh-CN" altLang="en-US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457200" y="1333500"/>
          <a:ext cx="8229600" cy="385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项目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标准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备注</a:t>
                      </a:r>
                      <a:endParaRPr lang="zh-CN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管理人员中具有大专以上学历</a:t>
                      </a:r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90%</a:t>
                      </a:r>
                      <a:r>
                        <a:rPr lang="zh-CN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以上，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接受孵化器专业培训的人员比例达</a:t>
                      </a:r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30%</a:t>
                      </a:r>
                      <a:r>
                        <a:rPr lang="zh-CN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以上。</a:t>
                      </a:r>
                      <a:endParaRPr lang="zh-CN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可自主支配的孵化场地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20000</a:t>
                      </a:r>
                      <a:r>
                        <a:rPr lang="zh-CN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平方米</a:t>
                      </a:r>
                      <a:endParaRPr lang="en-US" altLang="zh-CN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10000</a:t>
                      </a:r>
                      <a:r>
                        <a:rPr lang="zh-CN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平方米（专业）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在孵企业使用的场地（含公共服务场地）占</a:t>
                      </a:r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75%</a:t>
                      </a:r>
                      <a:r>
                        <a:rPr lang="zh-CN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以上</a:t>
                      </a:r>
                      <a:endParaRPr lang="zh-CN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在孵企业使用的场地（含公共服务场地）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75%</a:t>
                      </a:r>
                      <a:r>
                        <a:rPr lang="zh-CN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以上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“</a:t>
                      </a:r>
                      <a:r>
                        <a:rPr lang="zh-CN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公共服务场地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”和定义</a:t>
                      </a:r>
                      <a:endParaRPr lang="zh-CN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在孵企业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数量</a:t>
                      </a:r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达</a:t>
                      </a:r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  <a:r>
                        <a:rPr lang="zh-CN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家以上</a:t>
                      </a:r>
                      <a:endParaRPr lang="en-US" altLang="zh-CN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CN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达</a:t>
                      </a:r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  <a:r>
                        <a:rPr lang="zh-CN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家以上（专业）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累计毕业企业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  <a:r>
                        <a:rPr lang="zh-CN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家以上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altLang="zh-CN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 smtClean="0"/>
              <a:t>国家级孵化器</a:t>
            </a:r>
            <a:r>
              <a:rPr lang="zh-CN" altLang="zh-CN" dirty="0" smtClean="0"/>
              <a:t>认定</a:t>
            </a:r>
            <a:r>
              <a:rPr lang="zh-CN" altLang="zh-CN" dirty="0" smtClean="0"/>
              <a:t>条件</a:t>
            </a:r>
            <a:endParaRPr lang="zh-CN" altLang="en-US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457200" y="1333500"/>
          <a:ext cx="8229600" cy="3311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项目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标准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备注</a:t>
                      </a:r>
                      <a:endParaRPr lang="zh-CN" altLang="en-US" dirty="0"/>
                    </a:p>
                  </a:txBody>
                  <a:tcPr/>
                </a:tc>
              </a:tr>
              <a:tr h="649104">
                <a:tc>
                  <a:txBody>
                    <a:bodyPr/>
                    <a:lstStyle/>
                    <a:p>
                      <a:r>
                        <a:rPr lang="zh-CN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在孵企业中的大专以上学历人数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70%</a:t>
                      </a:r>
                      <a:r>
                        <a:rPr lang="zh-CN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以上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孵化资金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  <a:r>
                        <a:rPr lang="zh-CN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万元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个以上的资金使用案例</a:t>
                      </a:r>
                      <a:endParaRPr lang="zh-CN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运营时间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年以上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至少连续</a:t>
                      </a:r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zh-CN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年上报相关统计数据</a:t>
                      </a:r>
                      <a:endParaRPr lang="zh-CN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创业导师工作机制和服务体系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有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能够提供创业咨询、辅导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等专业</a:t>
                      </a:r>
                      <a:r>
                        <a:rPr lang="zh-CN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服务。</a:t>
                      </a:r>
                      <a:endParaRPr lang="zh-CN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专业孵化器专业技术领域的公共平台或中试平台</a:t>
                      </a:r>
                      <a:endParaRPr lang="zh-CN" alt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有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具有专业化的技术服务能力和管理团队。</a:t>
                      </a:r>
                      <a:endParaRPr lang="en-US" altLang="zh-CN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在孵企业</a:t>
            </a:r>
            <a:r>
              <a:rPr lang="zh-CN" altLang="zh-CN" dirty="0" smtClean="0"/>
              <a:t>条件</a:t>
            </a:r>
            <a:endParaRPr lang="zh-CN" altLang="en-US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467544" y="1129308"/>
          <a:ext cx="8229600" cy="37685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42983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项目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标准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备注</a:t>
                      </a:r>
                      <a:endParaRPr lang="zh-CN" altLang="en-US" dirty="0"/>
                    </a:p>
                  </a:txBody>
                  <a:tcPr/>
                </a:tc>
              </a:tr>
              <a:tr h="570343">
                <a:tc>
                  <a:txBody>
                    <a:bodyPr/>
                    <a:lstStyle/>
                    <a:p>
                      <a:r>
                        <a:rPr lang="zh-CN" altLang="zh-CN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企业注册地和主要研发、办公场所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zh-CN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须在本孵化器场地内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/>
                </a:tc>
              </a:tr>
              <a:tr h="342983">
                <a:tc>
                  <a:txBody>
                    <a:bodyPr/>
                    <a:lstStyle/>
                    <a:p>
                      <a:r>
                        <a:rPr lang="zh-CN" altLang="zh-CN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成立时间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zh-CN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一般不超过</a:t>
                      </a:r>
                      <a:r>
                        <a:rPr lang="en-US" altLang="zh-CN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  <a:r>
                        <a:rPr lang="zh-CN" altLang="zh-CN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个月。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/>
                </a:tc>
              </a:tr>
              <a:tr h="591997">
                <a:tc>
                  <a:txBody>
                    <a:bodyPr/>
                    <a:lstStyle/>
                    <a:p>
                      <a:r>
                        <a:rPr lang="zh-CN" altLang="zh-CN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迁入的企业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zh-CN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上年营业收入不超过</a:t>
                      </a:r>
                      <a:r>
                        <a:rPr lang="en-US" altLang="zh-CN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  <a:r>
                        <a:rPr lang="zh-CN" altLang="zh-CN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万元人民币。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zh-CN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其产品（或服务）尚处于研发或试销阶段</a:t>
                      </a:r>
                      <a:endParaRPr lang="zh-CN" altLang="en-US" sz="1400" dirty="0"/>
                    </a:p>
                  </a:txBody>
                  <a:tcPr/>
                </a:tc>
              </a:tr>
              <a:tr h="342983">
                <a:tc>
                  <a:txBody>
                    <a:bodyPr/>
                    <a:lstStyle/>
                    <a:p>
                      <a:r>
                        <a:rPr lang="zh-CN" altLang="zh-CN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在孵时限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zh-CN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一般不超过</a:t>
                      </a:r>
                      <a:r>
                        <a:rPr lang="en-US" altLang="zh-CN" sz="14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  <a:r>
                        <a:rPr lang="zh-CN" altLang="zh-CN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个月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特殊行业</a:t>
                      </a:r>
                      <a:r>
                        <a:rPr lang="zh-CN" altLang="zh-CN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，不超过</a:t>
                      </a:r>
                      <a:r>
                        <a:rPr lang="en-US" altLang="zh-CN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  <a:r>
                        <a:rPr lang="zh-CN" altLang="zh-CN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个月</a:t>
                      </a:r>
                      <a:endParaRPr lang="zh-CN" altLang="en-US" sz="1400" dirty="0"/>
                    </a:p>
                  </a:txBody>
                  <a:tcPr/>
                </a:tc>
              </a:tr>
              <a:tr h="45022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注册资金</a:t>
                      </a:r>
                      <a:endParaRPr lang="zh-CN" alt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zh-CN" sz="14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《中小企业划型标准规定》所规定的小型、微型企业划型标准</a:t>
                      </a:r>
                      <a:endParaRPr lang="zh-CN" alt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altLang="zh-CN" sz="1400" dirty="0" smtClean="0"/>
                    </a:p>
                  </a:txBody>
                  <a:tcPr/>
                </a:tc>
              </a:tr>
              <a:tr h="5081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在孵企业孵化场地面积</a:t>
                      </a:r>
                      <a:endParaRPr lang="zh-CN" alt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zh-CN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不大于</a:t>
                      </a:r>
                      <a:r>
                        <a:rPr lang="en-US" altLang="zh-CN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1000</a:t>
                      </a:r>
                      <a:r>
                        <a:rPr lang="zh-CN" altLang="zh-CN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平方米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zh-CN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特殊领域的在孵企业，一般不大于</a:t>
                      </a:r>
                      <a:r>
                        <a:rPr lang="en-US" altLang="zh-CN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3000</a:t>
                      </a:r>
                      <a:r>
                        <a:rPr lang="zh-CN" altLang="zh-CN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平方米）</a:t>
                      </a:r>
                      <a:endParaRPr lang="en-US" altLang="zh-CN" sz="1400" dirty="0" smtClean="0"/>
                    </a:p>
                  </a:txBody>
                  <a:tcPr/>
                </a:tc>
              </a:tr>
              <a:tr h="49402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项目（产品）</a:t>
                      </a:r>
                      <a:endParaRPr lang="zh-CN" alt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zh-CN" sz="14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《国家重点支持的高新技术领域》规定的范围</a:t>
                      </a:r>
                      <a:endParaRPr lang="zh-CN" alt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altLang="zh-CN" sz="1400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zh-CN" dirty="0" smtClean="0"/>
              <a:t>毕业</a:t>
            </a:r>
            <a:r>
              <a:rPr lang="zh-CN" altLang="zh-CN" dirty="0" smtClean="0"/>
              <a:t>企业条件</a:t>
            </a:r>
            <a:endParaRPr lang="zh-CN" altLang="en-US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323528" y="2281436"/>
          <a:ext cx="8229600" cy="22162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42983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项目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标准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备注</a:t>
                      </a:r>
                      <a:endParaRPr lang="zh-CN" altLang="en-US" dirty="0"/>
                    </a:p>
                  </a:txBody>
                  <a:tcPr/>
                </a:tc>
              </a:tr>
              <a:tr h="570343">
                <a:tc>
                  <a:txBody>
                    <a:bodyPr/>
                    <a:lstStyle/>
                    <a:p>
                      <a:r>
                        <a:rPr lang="zh-CN" altLang="zh-CN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自主知识产权</a:t>
                      </a:r>
                      <a:endParaRPr lang="zh-CN" alt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zh-CN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有</a:t>
                      </a:r>
                      <a:endParaRPr lang="zh-CN" alt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/>
                </a:tc>
              </a:tr>
              <a:tr h="342983">
                <a:tc>
                  <a:txBody>
                    <a:bodyPr/>
                    <a:lstStyle/>
                    <a:p>
                      <a:r>
                        <a:rPr lang="zh-CN" altLang="en-US" sz="1800" b="0" dirty="0" smtClean="0"/>
                        <a:t>毕业时经营状况</a:t>
                      </a:r>
                      <a:endParaRPr lang="zh-CN" alt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zh-CN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连续</a:t>
                      </a:r>
                      <a:r>
                        <a:rPr lang="en-US" altLang="zh-CN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zh-CN" altLang="zh-CN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年营业收入累计超过</a:t>
                      </a:r>
                      <a:r>
                        <a:rPr lang="en-US" altLang="zh-CN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1000</a:t>
                      </a:r>
                      <a:r>
                        <a:rPr lang="zh-CN" altLang="zh-CN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万元；</a:t>
                      </a:r>
                      <a:endParaRPr lang="zh-CN" alt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/>
                </a:tc>
              </a:tr>
              <a:tr h="591997">
                <a:tc>
                  <a:txBody>
                    <a:bodyPr/>
                    <a:lstStyle/>
                    <a:p>
                      <a:r>
                        <a:rPr lang="zh-CN" altLang="en-US" sz="1800" b="0" dirty="0" smtClean="0"/>
                        <a:t>毕业后企业动向</a:t>
                      </a:r>
                      <a:endParaRPr lang="zh-CN" alt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zh-CN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被兼并、收购或在国内外资本市场上市</a:t>
                      </a:r>
                      <a:endParaRPr lang="zh-CN" alt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395536" y="1201316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 smtClean="0">
                <a:solidFill>
                  <a:srgbClr val="FF0000"/>
                </a:solidFill>
              </a:rPr>
              <a:t>应具备以下</a:t>
            </a:r>
            <a:r>
              <a:rPr lang="zh-CN" altLang="zh-CN" dirty="0" smtClean="0">
                <a:solidFill>
                  <a:srgbClr val="FF0000"/>
                </a:solidFill>
              </a:rPr>
              <a:t>条件中</a:t>
            </a:r>
            <a:r>
              <a:rPr lang="zh-CN" altLang="zh-CN" dirty="0" smtClean="0">
                <a:solidFill>
                  <a:srgbClr val="FF0000"/>
                </a:solidFill>
              </a:rPr>
              <a:t>至少二条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后续</a:t>
            </a:r>
            <a:r>
              <a:rPr lang="zh-CN" altLang="en-US" dirty="0" smtClean="0"/>
              <a:t>管理与优惠政策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dirty="0"/>
              <a:t>依据国家统计局审定的《科技企业孵化器综合情况》报表，对孵化器实行年度统计、审核和动态管理</a:t>
            </a:r>
            <a:r>
              <a:rPr lang="zh-CN" altLang="zh-CN" dirty="0" smtClean="0"/>
              <a:t>。</a:t>
            </a:r>
            <a:endParaRPr lang="en-US" altLang="zh-CN" dirty="0" smtClean="0"/>
          </a:p>
          <a:p>
            <a:pPr>
              <a:buNone/>
            </a:pPr>
            <a:endParaRPr lang="en-US" altLang="zh-CN" dirty="0" smtClean="0"/>
          </a:p>
          <a:p>
            <a:r>
              <a:rPr lang="zh-CN" altLang="zh-CN" dirty="0"/>
              <a:t>依据孵化器评价指标体系，每年对国家级孵化器进行指标审核。对连续</a:t>
            </a:r>
            <a:r>
              <a:rPr lang="en-US" altLang="zh-CN" dirty="0"/>
              <a:t>2</a:t>
            </a:r>
            <a:r>
              <a:rPr lang="zh-CN" altLang="zh-CN" dirty="0"/>
              <a:t>年不合格的，取消其国家级资格</a:t>
            </a:r>
            <a:r>
              <a:rPr lang="zh-CN" altLang="zh-CN" dirty="0" smtClean="0"/>
              <a:t>。</a:t>
            </a:r>
            <a:endParaRPr lang="en-US" altLang="zh-CN" dirty="0" smtClean="0"/>
          </a:p>
          <a:p>
            <a:pPr>
              <a:buNone/>
            </a:pPr>
            <a:endParaRPr lang="zh-CN" altLang="zh-CN" dirty="0"/>
          </a:p>
          <a:p>
            <a:r>
              <a:rPr lang="zh-CN" altLang="zh-CN" dirty="0"/>
              <a:t>财政部 国家税务</a:t>
            </a:r>
            <a:r>
              <a:rPr lang="zh-CN" altLang="zh-CN" dirty="0" smtClean="0"/>
              <a:t>总局</a:t>
            </a:r>
            <a:r>
              <a:rPr lang="en-US" altLang="zh-CN" dirty="0" smtClean="0"/>
              <a:t>《</a:t>
            </a:r>
            <a:r>
              <a:rPr lang="zh-CN" altLang="zh-CN" dirty="0" smtClean="0"/>
              <a:t>关于</a:t>
            </a:r>
            <a:r>
              <a:rPr lang="zh-CN" altLang="zh-CN" dirty="0"/>
              <a:t>科技企业孵化器税收政策的</a:t>
            </a:r>
            <a:r>
              <a:rPr lang="zh-CN" altLang="zh-CN" dirty="0" smtClean="0"/>
              <a:t>通知</a:t>
            </a:r>
            <a:r>
              <a:rPr lang="en-US" altLang="zh-CN" dirty="0" smtClean="0"/>
              <a:t>》</a:t>
            </a:r>
            <a:r>
              <a:rPr lang="zh-CN" altLang="en-US" dirty="0"/>
              <a:t>财税</a:t>
            </a:r>
            <a:r>
              <a:rPr lang="en-US" altLang="zh-CN" dirty="0"/>
              <a:t>〔2016〕89</a:t>
            </a:r>
            <a:r>
              <a:rPr lang="zh-CN" altLang="en-US" dirty="0" smtClean="0"/>
              <a:t>号</a:t>
            </a:r>
            <a:endParaRPr lang="zh-CN" altLang="zh-CN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93874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奥斯汀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网格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691</TotalTime>
  <Words>542</Words>
  <Application>Microsoft Office PowerPoint</Application>
  <PresentationFormat>全屏显示(16:10)</PresentationFormat>
  <Paragraphs>94</Paragraphs>
  <Slides>11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2" baseType="lpstr">
      <vt:lpstr>Office 主题​​</vt:lpstr>
      <vt:lpstr>科技企业孵化器认定管理办法解读</vt:lpstr>
      <vt:lpstr>认定和管理办法解读</vt:lpstr>
      <vt:lpstr>科技企业孵化器认定管理办法</vt:lpstr>
      <vt:lpstr>科技企业孵化器认定管理办法</vt:lpstr>
      <vt:lpstr>科技企业孵化器认定管理办法</vt:lpstr>
      <vt:lpstr>国家级孵化器认定条件</vt:lpstr>
      <vt:lpstr>国家级孵化器认定条件</vt:lpstr>
      <vt:lpstr>在孵企业条件</vt:lpstr>
      <vt:lpstr>毕业企业条件</vt:lpstr>
      <vt:lpstr>后续管理与优惠政策</vt:lpstr>
      <vt:lpstr>幻灯片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Dylan</dc:creator>
  <cp:lastModifiedBy>User</cp:lastModifiedBy>
  <cp:revision>63</cp:revision>
  <dcterms:created xsi:type="dcterms:W3CDTF">2015-03-12T06:58:22Z</dcterms:created>
  <dcterms:modified xsi:type="dcterms:W3CDTF">2016-10-25T08:48:48Z</dcterms:modified>
</cp:coreProperties>
</file>